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76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7775575" cy="10907713"/>
  <p:notesSz cx="6797675" cy="9926638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CC66"/>
    <a:srgbClr val="00FFCC"/>
    <a:srgbClr val="6600FF"/>
    <a:srgbClr val="FF3399"/>
    <a:srgbClr val="FF99FF"/>
    <a:srgbClr val="00FF00"/>
    <a:srgbClr val="1E1EEC"/>
    <a:srgbClr val="FFCC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B72E85-AD0F-4803-B80B-C75F2DA2CA77}" v="41" dt="2023-10-21T08:44:58.5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3" autoAdjust="0"/>
    <p:restoredTop sz="99515" autoAdjust="0"/>
  </p:normalViewPr>
  <p:slideViewPr>
    <p:cSldViewPr snapToGrid="0">
      <p:cViewPr varScale="1">
        <p:scale>
          <a:sx n="70" d="100"/>
          <a:sy n="70" d="100"/>
        </p:scale>
        <p:origin x="3006" y="90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-2148" y="-10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46151" cy="496106"/>
          </a:xfrm>
          <a:prstGeom prst="rect">
            <a:avLst/>
          </a:prstGeom>
        </p:spPr>
        <p:txBody>
          <a:bodyPr vert="horz" lIns="86014" tIns="43009" rIns="86014" bIns="43009" rtlCol="0"/>
          <a:lstStyle>
            <a:lvl1pPr algn="l">
              <a:defRPr sz="10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055" y="0"/>
            <a:ext cx="2946151" cy="496106"/>
          </a:xfrm>
          <a:prstGeom prst="rect">
            <a:avLst/>
          </a:prstGeom>
        </p:spPr>
        <p:txBody>
          <a:bodyPr vert="horz" lIns="86014" tIns="43009" rIns="86014" bIns="43009" rtlCol="0"/>
          <a:lstStyle>
            <a:lvl1pPr algn="r">
              <a:defRPr sz="1000"/>
            </a:lvl1pPr>
          </a:lstStyle>
          <a:p>
            <a:fld id="{EA4C0380-2DE9-498B-B68D-60B46204BA80}" type="datetimeFigureOut">
              <a:rPr kumimoji="1" lang="ja-JP" altLang="en-US" smtClean="0"/>
              <a:pPr/>
              <a:t>2023/10/21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5" y="9429030"/>
            <a:ext cx="2946151" cy="496105"/>
          </a:xfrm>
          <a:prstGeom prst="rect">
            <a:avLst/>
          </a:prstGeom>
        </p:spPr>
        <p:txBody>
          <a:bodyPr vert="horz" lIns="86014" tIns="43009" rIns="86014" bIns="43009" rtlCol="0" anchor="b"/>
          <a:lstStyle>
            <a:lvl1pPr algn="l">
              <a:defRPr sz="10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055" y="9429030"/>
            <a:ext cx="2946151" cy="496105"/>
          </a:xfrm>
          <a:prstGeom prst="rect">
            <a:avLst/>
          </a:prstGeom>
        </p:spPr>
        <p:txBody>
          <a:bodyPr vert="horz" lIns="86014" tIns="43009" rIns="86014" bIns="43009" rtlCol="0" anchor="b"/>
          <a:lstStyle>
            <a:lvl1pPr algn="r">
              <a:defRPr sz="1000"/>
            </a:lvl1pPr>
          </a:lstStyle>
          <a:p>
            <a:fld id="{78A262EF-70DF-4926-8929-0A60A2E81DC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4052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7" y="3"/>
            <a:ext cx="2945659" cy="498055"/>
          </a:xfrm>
          <a:prstGeom prst="rect">
            <a:avLst/>
          </a:prstGeom>
        </p:spPr>
        <p:txBody>
          <a:bodyPr vert="horz" lIns="91400" tIns="45701" rIns="91400" bIns="45701" rtlCol="0"/>
          <a:lstStyle>
            <a:lvl1pPr algn="l">
              <a:defRPr sz="10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50" y="3"/>
            <a:ext cx="2945659" cy="498055"/>
          </a:xfrm>
          <a:prstGeom prst="rect">
            <a:avLst/>
          </a:prstGeom>
        </p:spPr>
        <p:txBody>
          <a:bodyPr vert="horz" lIns="91400" tIns="45701" rIns="91400" bIns="45701" rtlCol="0"/>
          <a:lstStyle>
            <a:lvl1pPr algn="r">
              <a:defRPr sz="1000"/>
            </a:lvl1pPr>
          </a:lstStyle>
          <a:p>
            <a:fld id="{70F99883-74AE-4A2C-81B7-5B86A08198C0}" type="datetimeFigureOut">
              <a:rPr kumimoji="1" lang="ja-JP" altLang="en-US" smtClean="0"/>
              <a:pPr/>
              <a:t>2023/10/21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3450" y="1239838"/>
            <a:ext cx="23907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0" tIns="45701" rIns="91400" bIns="45701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8"/>
            <a:ext cx="5438140" cy="3908613"/>
          </a:xfrm>
          <a:prstGeom prst="rect">
            <a:avLst/>
          </a:prstGeom>
        </p:spPr>
        <p:txBody>
          <a:bodyPr vert="horz" lIns="91400" tIns="45701" rIns="91400" bIns="4570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7" y="9428588"/>
            <a:ext cx="2945659" cy="498054"/>
          </a:xfrm>
          <a:prstGeom prst="rect">
            <a:avLst/>
          </a:prstGeom>
        </p:spPr>
        <p:txBody>
          <a:bodyPr vert="horz" lIns="91400" tIns="45701" rIns="91400" bIns="45701" rtlCol="0" anchor="b"/>
          <a:lstStyle>
            <a:lvl1pPr algn="l">
              <a:defRPr sz="10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50" y="9428588"/>
            <a:ext cx="2945659" cy="498054"/>
          </a:xfrm>
          <a:prstGeom prst="rect">
            <a:avLst/>
          </a:prstGeom>
        </p:spPr>
        <p:txBody>
          <a:bodyPr vert="horz" lIns="91400" tIns="45701" rIns="91400" bIns="45701" rtlCol="0" anchor="b"/>
          <a:lstStyle>
            <a:lvl1pPr algn="r">
              <a:defRPr sz="1000"/>
            </a:lvl1pPr>
          </a:lstStyle>
          <a:p>
            <a:fld id="{ACD93CC5-A9B8-46A1-B8C3-70AA73E05DA2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  <a:prstGeom prst="rect">
            <a:avLst/>
          </a:prstGeo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7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  <a:prstGeom prst="rect">
            <a:avLst/>
          </a:prstGeo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pPr lvl="0"/>
            <a:r>
              <a:rPr lang="ja-JP" altLang="en-US" noProof="0" dirty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fontAlgn="base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01120" y="1270100"/>
            <a:ext cx="8697714" cy="5763331"/>
          </a:xfrm>
          <a:prstGeom prst="rect">
            <a:avLst/>
          </a:prstGeom>
        </p:spPr>
      </p:pic>
      <p:pic>
        <p:nvPicPr>
          <p:cNvPr id="3" name="Picture 4" descr="C:\Documents and Settings\Administrator\デスクトップ\アスクル\DATA\012_912d_eikaiwa\ppt\sen_yoko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1460" y="5013960"/>
            <a:ext cx="1625600" cy="25400"/>
          </a:xfrm>
          <a:prstGeom prst="rect">
            <a:avLst/>
          </a:prstGeom>
          <a:noFill/>
        </p:spPr>
      </p:pic>
      <p:pic>
        <p:nvPicPr>
          <p:cNvPr id="4" name="Picture 6" descr="C:\Documents and Settings\Administrator\デスクトップ\アスクル\DATA\012_912d_eikaiwa\ppt\sen_yoko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4225" y="5019675"/>
            <a:ext cx="1752600" cy="25400"/>
          </a:xfrm>
          <a:prstGeom prst="rect">
            <a:avLst/>
          </a:prstGeom>
          <a:noFill/>
        </p:spPr>
      </p:pic>
      <p:pic>
        <p:nvPicPr>
          <p:cNvPr id="62" name="Picture 6" descr="C:\Documents and Settings\Administrator\デスクトップ\アスクル\DATA\012_912d_eikaiwa\ppt\sen_yoko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3605" y="5019675"/>
            <a:ext cx="1752600" cy="25400"/>
          </a:xfrm>
          <a:prstGeom prst="rect">
            <a:avLst/>
          </a:prstGeom>
          <a:noFill/>
        </p:spPr>
      </p:pic>
      <p:sp>
        <p:nvSpPr>
          <p:cNvPr id="35" name="テキスト ボックス 34"/>
          <p:cNvSpPr txBox="1"/>
          <p:nvPr/>
        </p:nvSpPr>
        <p:spPr>
          <a:xfrm>
            <a:off x="-368720" y="7151378"/>
            <a:ext cx="45692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000" b="1" spc="300" dirty="0">
                <a:ln w="17780" cmpd="sng">
                  <a:solidFill>
                    <a:srgbClr val="FF6600"/>
                  </a:solidFill>
                  <a:prstDash val="solid"/>
                  <a:miter lim="800000"/>
                </a:ln>
                <a:solidFill>
                  <a:srgbClr val="FFFF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ＤＦＧ平成ゴシック体W9" pitchFamily="50" charset="-128"/>
                <a:ea typeface="ＤＦＧ平成ゴシック体W9" pitchFamily="50" charset="-128"/>
              </a:rPr>
              <a:t>---</a:t>
            </a:r>
            <a:r>
              <a:rPr lang="ja-JP" altLang="en-US" sz="3000" b="1" spc="300" dirty="0">
                <a:ln w="17780" cmpd="sng">
                  <a:solidFill>
                    <a:srgbClr val="FF6600"/>
                  </a:solidFill>
                  <a:prstDash val="solid"/>
                  <a:miter lim="800000"/>
                </a:ln>
                <a:solidFill>
                  <a:srgbClr val="FFFF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ＤＦＧ平成ゴシック体W9" pitchFamily="50" charset="-128"/>
                <a:ea typeface="ＤＦＧ平成ゴシック体W9" pitchFamily="50" charset="-128"/>
              </a:rPr>
              <a:t>コース案内</a:t>
            </a:r>
            <a:r>
              <a:rPr lang="en-US" altLang="ja-JP" sz="3000" b="1" spc="300" dirty="0">
                <a:ln w="17780" cmpd="sng">
                  <a:solidFill>
                    <a:srgbClr val="FF6600"/>
                  </a:solidFill>
                  <a:prstDash val="solid"/>
                  <a:miter lim="800000"/>
                </a:ln>
                <a:solidFill>
                  <a:srgbClr val="FFFF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ＤＦＧ平成ゴシック体W9" pitchFamily="50" charset="-128"/>
                <a:ea typeface="ＤＦＧ平成ゴシック体W9" pitchFamily="50" charset="-128"/>
              </a:rPr>
              <a:t>---</a:t>
            </a:r>
            <a:endParaRPr kumimoji="1" lang="ja-JP" altLang="en-US" sz="3000" b="1" spc="300" dirty="0">
              <a:ln w="17780" cmpd="sng">
                <a:solidFill>
                  <a:srgbClr val="FF6600"/>
                </a:solidFill>
                <a:prstDash val="solid"/>
                <a:miter lim="800000"/>
              </a:ln>
              <a:solidFill>
                <a:srgbClr val="FFFF66"/>
              </a:solidFill>
              <a:effectLst>
                <a:outerShdw blurRad="50800" algn="tl" rotWithShape="0">
                  <a:srgbClr val="000000"/>
                </a:outerShdw>
              </a:effectLst>
              <a:latin typeface="ＤＦＧ平成ゴシック体W9" pitchFamily="50" charset="-128"/>
              <a:ea typeface="ＤＦＧ平成ゴシック体W9" pitchFamily="50" charset="-128"/>
            </a:endParaRPr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4065020" y="9929617"/>
            <a:ext cx="3508730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>
                <a:latin typeface="ＤＦＧ平成ゴシック体W9" pitchFamily="50" charset="-128"/>
                <a:ea typeface="ＤＦＧ平成ゴシック体W9" pitchFamily="50" charset="-128"/>
              </a:rPr>
              <a:t>〒</a:t>
            </a:r>
            <a:r>
              <a:rPr lang="en-US" altLang="zh-TW" sz="1200" dirty="0">
                <a:latin typeface="ＤＦＧ平成ゴシック体W9" pitchFamily="50" charset="-128"/>
                <a:ea typeface="ＤＦＧ平成ゴシック体W9" pitchFamily="50" charset="-128"/>
              </a:rPr>
              <a:t>901-2122  </a:t>
            </a:r>
            <a:r>
              <a:rPr lang="ja-JP" altLang="en-US" sz="1200" dirty="0">
                <a:latin typeface="ＤＦＧ平成ゴシック体W9" pitchFamily="50" charset="-128"/>
                <a:ea typeface="ＤＦＧ平成ゴシック体W9" pitchFamily="50" charset="-128"/>
              </a:rPr>
              <a:t>浦添市勢理客</a:t>
            </a:r>
            <a:r>
              <a:rPr lang="en-US" altLang="ja-JP" sz="1200" dirty="0">
                <a:latin typeface="ＤＦＧ平成ゴシック体W9" pitchFamily="50" charset="-128"/>
                <a:ea typeface="ＤＦＧ平成ゴシック体W9" pitchFamily="50" charset="-128"/>
              </a:rPr>
              <a:t>4-19-7  4F</a:t>
            </a:r>
            <a:endParaRPr lang="en-US" altLang="zh-TW" sz="1200" dirty="0">
              <a:latin typeface="ＤＦＧ平成ゴシック体W9" pitchFamily="50" charset="-128"/>
              <a:ea typeface="ＤＦＧ平成ゴシック体W9" pitchFamily="50" charset="-128"/>
            </a:endParaRPr>
          </a:p>
          <a:p>
            <a:r>
              <a:rPr kumimoji="1" lang="ja-JP" altLang="en-US" sz="800" dirty="0">
                <a:latin typeface="ＤＦＧ平成ゴシック体W9" pitchFamily="50" charset="-128"/>
                <a:ea typeface="ＤＦＧ平成ゴシック体W9" pitchFamily="50" charset="-128"/>
              </a:rPr>
              <a:t>　　　　　　　　　　　　　　　（アジャ アーバンアリーナ内）</a:t>
            </a:r>
            <a:endParaRPr kumimoji="1" lang="en-US" altLang="ja-JP" sz="800" dirty="0">
              <a:latin typeface="ＤＦＧ平成ゴシック体W9" pitchFamily="50" charset="-128"/>
              <a:ea typeface="ＤＦＧ平成ゴシック体W9" pitchFamily="50" charset="-128"/>
            </a:endParaRPr>
          </a:p>
          <a:p>
            <a:r>
              <a:rPr lang="en-US" altLang="ja-JP" sz="1050" dirty="0">
                <a:latin typeface="ＤＦＧ平成ゴシック体W9" pitchFamily="50" charset="-128"/>
                <a:ea typeface="ＤＦＧ平成ゴシック体W9" pitchFamily="50" charset="-128"/>
              </a:rPr>
              <a:t>TEL</a:t>
            </a:r>
            <a:r>
              <a:rPr lang="ja-JP" altLang="en-US" sz="1050" dirty="0">
                <a:latin typeface="ＤＦＧ平成ゴシック体W9" pitchFamily="50" charset="-128"/>
                <a:ea typeface="ＤＦＧ平成ゴシック体W9" pitchFamily="50" charset="-128"/>
              </a:rPr>
              <a:t>　</a:t>
            </a:r>
            <a:r>
              <a:rPr lang="en-US" altLang="ja-JP" sz="1050" dirty="0">
                <a:latin typeface="ＤＦＧ平成ゴシック体W9" pitchFamily="50" charset="-128"/>
                <a:ea typeface="ＤＦＧ平成ゴシック体W9" pitchFamily="50" charset="-128"/>
              </a:rPr>
              <a:t>098-943-3288</a:t>
            </a:r>
          </a:p>
          <a:p>
            <a:r>
              <a:rPr lang="ja-JP" altLang="en-US" sz="1000" dirty="0">
                <a:latin typeface="ＤＦＧ平成ゴシック体W9" pitchFamily="50" charset="-128"/>
                <a:ea typeface="ＤＦＧ平成ゴシック体W9" pitchFamily="50" charset="-128"/>
              </a:rPr>
              <a:t>受付時間　</a:t>
            </a:r>
            <a:r>
              <a:rPr lang="ja-JP" altLang="en-US" sz="1200" dirty="0">
                <a:latin typeface="ＤＦＧ平成ゴシック体W9" pitchFamily="50" charset="-128"/>
                <a:ea typeface="ＤＦＧ平成ゴシック体W9" pitchFamily="50" charset="-128"/>
              </a:rPr>
              <a:t>月～土 </a:t>
            </a:r>
            <a:r>
              <a:rPr lang="en-US" altLang="ja-JP" sz="1200" dirty="0">
                <a:latin typeface="ＤＦＧ平成ゴシック体W9" pitchFamily="50" charset="-128"/>
                <a:ea typeface="ＤＦＧ平成ゴシック体W9" pitchFamily="50" charset="-128"/>
              </a:rPr>
              <a:t>9</a:t>
            </a:r>
            <a:r>
              <a:rPr lang="ja-JP" altLang="en-US" sz="1200" dirty="0">
                <a:latin typeface="ＤＦＧ平成ゴシック体W9" pitchFamily="50" charset="-128"/>
                <a:ea typeface="ＤＦＧ平成ゴシック体W9" pitchFamily="50" charset="-128"/>
              </a:rPr>
              <a:t>：</a:t>
            </a:r>
            <a:r>
              <a:rPr lang="en-US" altLang="ja-JP" sz="1200" dirty="0">
                <a:latin typeface="ＤＦＧ平成ゴシック体W9" pitchFamily="50" charset="-128"/>
                <a:ea typeface="ＤＦＧ平成ゴシック体W9" pitchFamily="50" charset="-128"/>
              </a:rPr>
              <a:t>00〜21</a:t>
            </a:r>
            <a:r>
              <a:rPr lang="ja-JP" altLang="en-US" sz="1200" dirty="0">
                <a:latin typeface="ＤＦＧ平成ゴシック体W9" pitchFamily="50" charset="-128"/>
                <a:ea typeface="ＤＦＧ平成ゴシック体W9" pitchFamily="50" charset="-128"/>
              </a:rPr>
              <a:t>：</a:t>
            </a:r>
            <a:r>
              <a:rPr lang="en-US" altLang="ja-JP" sz="1200" dirty="0">
                <a:latin typeface="ＤＦＧ平成ゴシック体W9" pitchFamily="50" charset="-128"/>
                <a:ea typeface="ＤＦＧ平成ゴシック体W9" pitchFamily="50" charset="-128"/>
              </a:rPr>
              <a:t>30</a:t>
            </a:r>
            <a:r>
              <a:rPr lang="ja-JP" altLang="en-US" sz="1200" dirty="0">
                <a:latin typeface="ＤＦＧ平成ゴシック体W9" pitchFamily="50" charset="-128"/>
                <a:ea typeface="ＤＦＧ平成ゴシック体W9" pitchFamily="50" charset="-128"/>
              </a:rPr>
              <a:t>　</a:t>
            </a:r>
            <a:endParaRPr lang="en-US" altLang="ja-JP" sz="1200" dirty="0">
              <a:latin typeface="ＤＦＧ平成ゴシック体W9" pitchFamily="50" charset="-128"/>
              <a:ea typeface="ＤＦＧ平成ゴシック体W9" pitchFamily="50" charset="-128"/>
            </a:endParaRPr>
          </a:p>
          <a:p>
            <a:r>
              <a:rPr lang="en-US" altLang="ja-JP" sz="1200" dirty="0">
                <a:latin typeface="ＤＦＧ平成ゴシック体W9" pitchFamily="50" charset="-128"/>
                <a:ea typeface="ＤＦＧ平成ゴシック体W9" pitchFamily="50" charset="-128"/>
              </a:rPr>
              <a:t>               </a:t>
            </a:r>
            <a:r>
              <a:rPr lang="ja-JP" altLang="en-US" sz="1200" dirty="0">
                <a:latin typeface="ＤＦＧ平成ゴシック体W9" pitchFamily="50" charset="-128"/>
                <a:ea typeface="ＤＦＧ平成ゴシック体W9" pitchFamily="50" charset="-128"/>
              </a:rPr>
              <a:t>日・祝 </a:t>
            </a:r>
            <a:r>
              <a:rPr lang="en-US" altLang="ja-JP" sz="1200" dirty="0">
                <a:latin typeface="ＤＦＧ平成ゴシック体W9" pitchFamily="50" charset="-128"/>
                <a:ea typeface="ＤＦＧ平成ゴシック体W9" pitchFamily="50" charset="-128"/>
              </a:rPr>
              <a:t>9</a:t>
            </a:r>
            <a:r>
              <a:rPr lang="ja-JP" altLang="en-US" sz="1200" dirty="0">
                <a:latin typeface="ＤＦＧ平成ゴシック体W9" pitchFamily="50" charset="-128"/>
                <a:ea typeface="ＤＦＧ平成ゴシック体W9" pitchFamily="50" charset="-128"/>
              </a:rPr>
              <a:t>：</a:t>
            </a:r>
            <a:r>
              <a:rPr lang="en-US" altLang="ja-JP" sz="1200" dirty="0">
                <a:latin typeface="ＤＦＧ平成ゴシック体W9" pitchFamily="50" charset="-128"/>
                <a:ea typeface="ＤＦＧ平成ゴシック体W9" pitchFamily="50" charset="-128"/>
              </a:rPr>
              <a:t>00〜18</a:t>
            </a:r>
            <a:r>
              <a:rPr lang="ja-JP" altLang="en-US" sz="1200" dirty="0">
                <a:latin typeface="ＤＦＧ平成ゴシック体W9" pitchFamily="50" charset="-128"/>
                <a:ea typeface="ＤＦＧ平成ゴシック体W9" pitchFamily="50" charset="-128"/>
              </a:rPr>
              <a:t>：</a:t>
            </a:r>
            <a:r>
              <a:rPr lang="en-US" altLang="ja-JP" sz="1200" dirty="0">
                <a:latin typeface="ＤＦＧ平成ゴシック体W9" pitchFamily="50" charset="-128"/>
                <a:ea typeface="ＤＦＧ平成ゴシック体W9" pitchFamily="50" charset="-128"/>
              </a:rPr>
              <a:t>30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896365B5-3C49-4690-82AD-1BFF837BB22B}"/>
              </a:ext>
            </a:extLst>
          </p:cNvPr>
          <p:cNvSpPr txBox="1"/>
          <p:nvPr/>
        </p:nvSpPr>
        <p:spPr>
          <a:xfrm>
            <a:off x="-965692" y="2150951"/>
            <a:ext cx="9706958" cy="707886"/>
          </a:xfrm>
          <a:prstGeom prst="rect">
            <a:avLst/>
          </a:prstGeom>
          <a:solidFill>
            <a:srgbClr val="FFFF00">
              <a:alpha val="50000"/>
            </a:srgb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ln w="31750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１１月期新規入会キャンペーン</a:t>
            </a:r>
            <a:endParaRPr kumimoji="1" lang="ja-JP" altLang="en-US" sz="4000" b="1" dirty="0">
              <a:ln w="317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/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142B4A72-39F8-4F1E-A92E-FF337BC173E8}"/>
              </a:ext>
            </a:extLst>
          </p:cNvPr>
          <p:cNvSpPr txBox="1"/>
          <p:nvPr/>
        </p:nvSpPr>
        <p:spPr>
          <a:xfrm>
            <a:off x="1501399" y="10422119"/>
            <a:ext cx="23578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latin typeface="ＤＦＧ平成ゴシック体W9" pitchFamily="50" charset="-128"/>
                <a:ea typeface="ＤＦＧ平成ゴシック体W9" pitchFamily="50" charset="-128"/>
              </a:rPr>
              <a:t>表示金額はすべて税込価格です。</a:t>
            </a:r>
            <a:endParaRPr kumimoji="1" lang="ja-JP" altLang="en-US" sz="900" dirty="0">
              <a:latin typeface="ＤＦＧ平成ゴシック体W9" pitchFamily="50" charset="-128"/>
              <a:ea typeface="ＤＦＧ平成ゴシック体W9" pitchFamily="50" charset="-128"/>
            </a:endParaRPr>
          </a:p>
        </p:txBody>
      </p:sp>
      <p:pic>
        <p:nvPicPr>
          <p:cNvPr id="75" name="図 7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EADFB305-7033-4B4D-80EC-057059D18C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591" y="9621227"/>
            <a:ext cx="2830983" cy="252344"/>
          </a:xfrm>
          <a:prstGeom prst="rect">
            <a:avLst/>
          </a:prstGeom>
        </p:spPr>
      </p:pic>
      <p:sp>
        <p:nvSpPr>
          <p:cNvPr id="58" name="テキスト ボックス 57"/>
          <p:cNvSpPr txBox="1"/>
          <p:nvPr/>
        </p:nvSpPr>
        <p:spPr>
          <a:xfrm>
            <a:off x="197589" y="235853"/>
            <a:ext cx="7380396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500" b="1" i="1" dirty="0">
                <a:solidFill>
                  <a:srgbClr val="1E1EEC"/>
                </a:solidFill>
                <a:effectLst>
                  <a:glow rad="139700">
                    <a:srgbClr val="00FF00">
                      <a:alpha val="80000"/>
                    </a:srgbClr>
                  </a:glow>
                </a:effectLst>
              </a:rPr>
              <a:t>テニスカレッジミュー</a:t>
            </a:r>
            <a:endParaRPr lang="en-US" altLang="ja-JP" sz="5500" b="1" i="1" dirty="0">
              <a:solidFill>
                <a:srgbClr val="1E1EEC"/>
              </a:solidFill>
              <a:effectLst>
                <a:glow rad="139700">
                  <a:srgbClr val="00FF00">
                    <a:alpha val="80000"/>
                  </a:srgbClr>
                </a:glow>
              </a:effectLst>
            </a:endParaRPr>
          </a:p>
          <a:p>
            <a:pPr algn="ctr"/>
            <a:r>
              <a:rPr kumimoji="1" lang="ja-JP" altLang="en-US" sz="5500" b="1" i="1" dirty="0">
                <a:solidFill>
                  <a:srgbClr val="1E1EEC"/>
                </a:solidFill>
                <a:effectLst>
                  <a:glow rad="139700">
                    <a:srgbClr val="00FF00">
                      <a:alpha val="80000"/>
                    </a:srgbClr>
                  </a:glow>
                </a:effectLst>
              </a:rPr>
              <a:t>インドア安謝校</a:t>
            </a:r>
          </a:p>
        </p:txBody>
      </p:sp>
      <p:grpSp>
        <p:nvGrpSpPr>
          <p:cNvPr id="14" name="グループ化 13"/>
          <p:cNvGrpSpPr/>
          <p:nvPr/>
        </p:nvGrpSpPr>
        <p:grpSpPr>
          <a:xfrm>
            <a:off x="3831226" y="7141411"/>
            <a:ext cx="3922593" cy="2385633"/>
            <a:chOff x="-6121742" y="8112629"/>
            <a:chExt cx="4279200" cy="2355391"/>
          </a:xfrm>
        </p:grpSpPr>
        <p:pic>
          <p:nvPicPr>
            <p:cNvPr id="1026" name="Picture 2" descr="テニスイメージ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121742" y="8112629"/>
              <a:ext cx="3819551" cy="2355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8" name="テキスト ボックス 87"/>
            <p:cNvSpPr txBox="1"/>
            <p:nvPr/>
          </p:nvSpPr>
          <p:spPr>
            <a:xfrm rot="1142505">
              <a:off x="-4875958" y="8377461"/>
              <a:ext cx="303341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ln w="3175">
                    <a:noFill/>
                  </a:ln>
                  <a:solidFill>
                    <a:srgbClr val="FF3399"/>
                  </a:solidFill>
                  <a:latin typeface="ＤＦＧ平成ゴシック体W9" pitchFamily="50" charset="-128"/>
                  <a:ea typeface="ＤＦＧ平成ゴシック体W9" pitchFamily="50" charset="-128"/>
                </a:rPr>
                <a:t>無料体験レッスン</a:t>
              </a:r>
            </a:p>
            <a:p>
              <a:pPr algn="ctr"/>
              <a:r>
                <a:rPr lang="ja-JP" altLang="en-US" sz="1800" dirty="0">
                  <a:ln w="3175">
                    <a:noFill/>
                  </a:ln>
                  <a:solidFill>
                    <a:srgbClr val="FF3399"/>
                  </a:solidFill>
                  <a:latin typeface="ＤＦＧ平成ゴシック体W9" pitchFamily="50" charset="-128"/>
                  <a:ea typeface="ＤＦＧ平成ゴシック体W9" pitchFamily="50" charset="-128"/>
                </a:rPr>
                <a:t>随時行っています！</a:t>
              </a:r>
              <a:endParaRPr kumimoji="1" lang="ja-JP" altLang="en-US" sz="1800" dirty="0">
                <a:ln w="3175">
                  <a:noFill/>
                </a:ln>
                <a:solidFill>
                  <a:srgbClr val="FF3399"/>
                </a:solidFill>
                <a:latin typeface="ＤＦＧ平成ゴシック体W9" pitchFamily="50" charset="-128"/>
                <a:ea typeface="ＤＦＧ平成ゴシック体W9" pitchFamily="50" charset="-128"/>
              </a:endParaRPr>
            </a:p>
          </p:txBody>
        </p:sp>
        <p:pic>
          <p:nvPicPr>
            <p:cNvPr id="89" name="図 88" descr="スポーツゲーム が含まれている画像&#10;&#10;自動的に生成された説明">
              <a:extLst>
                <a:ext uri="{FF2B5EF4-FFF2-40B4-BE49-F238E27FC236}">
                  <a16:creationId xmlns:a16="http://schemas.microsoft.com/office/drawing/2014/main" id="{69020750-A3C0-4A90-8C87-0B653F2895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10" t="27313" r="40626" b="15807"/>
            <a:stretch/>
          </p:blipFill>
          <p:spPr>
            <a:xfrm>
              <a:off x="-6121742" y="8787950"/>
              <a:ext cx="1868186" cy="641265"/>
            </a:xfrm>
            <a:prstGeom prst="rect">
              <a:avLst/>
            </a:prstGeom>
          </p:spPr>
        </p:pic>
        <p:sp>
          <p:nvSpPr>
            <p:cNvPr id="93" name="テキスト ボックス 92"/>
            <p:cNvSpPr txBox="1"/>
            <p:nvPr/>
          </p:nvSpPr>
          <p:spPr>
            <a:xfrm>
              <a:off x="-6057674" y="10163997"/>
              <a:ext cx="3791089" cy="258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100" dirty="0">
                  <a:solidFill>
                    <a:srgbClr val="FFFF00"/>
                  </a:solidFill>
                  <a:latin typeface="ＤＦＧ平成ゴシック体W9" pitchFamily="50" charset="-128"/>
                  <a:ea typeface="ＤＦＧ平成ゴシック体W9" pitchFamily="50" charset="-128"/>
                </a:rPr>
                <a:t>※</a:t>
              </a:r>
              <a:r>
                <a:rPr lang="ja-JP" altLang="en-US" sz="1100" dirty="0">
                  <a:solidFill>
                    <a:srgbClr val="FFFF00"/>
                  </a:solidFill>
                  <a:latin typeface="ＤＦＧ平成ゴシック体W9" pitchFamily="50" charset="-128"/>
                  <a:ea typeface="ＤＦＧ平成ゴシック体W9" pitchFamily="50" charset="-128"/>
                </a:rPr>
                <a:t>事前予約が必要です。お電話にてご予約ください。</a:t>
              </a:r>
              <a:endParaRPr kumimoji="1" lang="ja-JP" altLang="en-US" sz="1100" dirty="0">
                <a:solidFill>
                  <a:srgbClr val="FFFF00"/>
                </a:solidFill>
                <a:latin typeface="ＤＦＧ平成ゴシック体W9" pitchFamily="50" charset="-128"/>
                <a:ea typeface="ＤＦＧ平成ゴシック体W9" pitchFamily="50" charset="-128"/>
              </a:endParaRPr>
            </a:p>
          </p:txBody>
        </p:sp>
      </p:grp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5A3D5BF6-C5BD-4767-8068-4FD958C38A62}"/>
              </a:ext>
            </a:extLst>
          </p:cNvPr>
          <p:cNvSpPr txBox="1"/>
          <p:nvPr/>
        </p:nvSpPr>
        <p:spPr>
          <a:xfrm>
            <a:off x="558298" y="6394447"/>
            <a:ext cx="728445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>
                <a:solidFill>
                  <a:schemeClr val="bg1"/>
                </a:solidFill>
                <a:latin typeface="ＤＦＧ平成ゴシック体W9" pitchFamily="50" charset="-128"/>
                <a:ea typeface="ＤＦＧ平成ゴシック体W9" pitchFamily="50" charset="-128"/>
              </a:rPr>
              <a:t>※</a:t>
            </a:r>
            <a:r>
              <a:rPr lang="ja-JP" altLang="en-US" sz="1050" dirty="0">
                <a:solidFill>
                  <a:schemeClr val="bg1"/>
                </a:solidFill>
                <a:latin typeface="ＤＦＧ平成ゴシック体W9" pitchFamily="50" charset="-128"/>
                <a:ea typeface="ＤＦＧ平成ゴシック体W9" pitchFamily="50" charset="-128"/>
              </a:rPr>
              <a:t>入会特典は入会後４か月以上在籍いただける方で、１１月からスタートされる方が対象となります。</a:t>
            </a:r>
            <a:br>
              <a:rPr lang="en-US" altLang="ja-JP" sz="1050" dirty="0">
                <a:solidFill>
                  <a:schemeClr val="bg1"/>
                </a:solidFill>
                <a:latin typeface="ＤＦＧ平成ゴシック体W9" pitchFamily="50" charset="-128"/>
                <a:ea typeface="ＤＦＧ平成ゴシック体W9" pitchFamily="50" charset="-128"/>
              </a:rPr>
            </a:br>
            <a:r>
              <a:rPr lang="ja-JP" altLang="en-US" sz="1050" dirty="0">
                <a:solidFill>
                  <a:schemeClr val="bg1"/>
                </a:solidFill>
                <a:latin typeface="ＤＦＧ平成ゴシック体W9" pitchFamily="50" charset="-128"/>
                <a:ea typeface="ＤＦＧ平成ゴシック体W9" pitchFamily="50" charset="-128"/>
              </a:rPr>
              <a:t>　３か月以内に退会の場合、通常料金をお支払いいただきます。</a:t>
            </a:r>
            <a:endParaRPr lang="en-US" altLang="ja-JP" sz="1050" dirty="0">
              <a:solidFill>
                <a:schemeClr val="bg1"/>
              </a:solidFill>
              <a:latin typeface="ＤＦＧ平成ゴシック体W9" pitchFamily="50" charset="-128"/>
              <a:ea typeface="ＤＦＧ平成ゴシック体W9" pitchFamily="50" charset="-128"/>
            </a:endParaRPr>
          </a:p>
          <a:p>
            <a:r>
              <a:rPr lang="en-US" altLang="ja-JP" sz="1050" dirty="0">
                <a:solidFill>
                  <a:schemeClr val="bg1"/>
                </a:solidFill>
                <a:latin typeface="ＤＦＧ平成ゴシック体W9" pitchFamily="50" charset="-128"/>
                <a:ea typeface="ＤＦＧ平成ゴシック体W9" pitchFamily="50" charset="-128"/>
              </a:rPr>
              <a:t>※</a:t>
            </a:r>
            <a:r>
              <a:rPr lang="ja-JP" altLang="en-US" sz="1050" dirty="0">
                <a:solidFill>
                  <a:schemeClr val="bg1"/>
                </a:solidFill>
                <a:latin typeface="ＤＦＧ平成ゴシック体W9" pitchFamily="50" charset="-128"/>
                <a:ea typeface="ＤＦＧ平成ゴシック体W9" pitchFamily="50" charset="-128"/>
              </a:rPr>
              <a:t>表示価格はすべて税込価格です。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C0CC4CC-64EF-4ED8-9C90-726A27D9E9BD}"/>
              </a:ext>
            </a:extLst>
          </p:cNvPr>
          <p:cNvSpPr txBox="1"/>
          <p:nvPr/>
        </p:nvSpPr>
        <p:spPr>
          <a:xfrm>
            <a:off x="197589" y="2899187"/>
            <a:ext cx="74242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i="1" dirty="0">
                <a:solidFill>
                  <a:schemeClr val="bg1">
                    <a:lumMod val="95000"/>
                  </a:schemeClr>
                </a:solidFill>
                <a:effectLst>
                  <a:glow rad="190500">
                    <a:srgbClr val="FF3399"/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体験当日にご入会お手続きで</a:t>
            </a:r>
            <a:endParaRPr lang="en-US" altLang="ja-JP" sz="4000" i="1" dirty="0">
              <a:solidFill>
                <a:schemeClr val="bg1">
                  <a:lumMod val="95000"/>
                </a:schemeClr>
              </a:solidFill>
              <a:effectLst>
                <a:glow rad="190500">
                  <a:srgbClr val="FF3399"/>
                </a:glo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4400" i="1" dirty="0">
                <a:solidFill>
                  <a:srgbClr val="FFFF00"/>
                </a:solidFill>
                <a:effectLst>
                  <a:glow rad="190500">
                    <a:srgbClr val="FF3399"/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入会金</a:t>
            </a:r>
            <a:r>
              <a:rPr kumimoji="1" lang="en-US" altLang="ja-JP" sz="4400" i="1" dirty="0">
                <a:solidFill>
                  <a:srgbClr val="FFFF00"/>
                </a:solidFill>
                <a:effectLst>
                  <a:glow rad="190500">
                    <a:srgbClr val="FF3399"/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\5,500</a:t>
            </a:r>
            <a:r>
              <a:rPr kumimoji="1" lang="ja-JP" altLang="en-US" sz="4400" i="1" dirty="0">
                <a:solidFill>
                  <a:srgbClr val="FFFF00"/>
                </a:solidFill>
                <a:effectLst>
                  <a:glow rad="190500">
                    <a:srgbClr val="FF3399"/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⇒無料</a:t>
            </a:r>
            <a:r>
              <a:rPr kumimoji="1" lang="en-US" altLang="ja-JP" sz="4400" i="1" dirty="0">
                <a:solidFill>
                  <a:srgbClr val="FFFF00"/>
                </a:solidFill>
                <a:effectLst>
                  <a:glow rad="190500">
                    <a:srgbClr val="FF3399"/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!!</a:t>
            </a:r>
            <a:endParaRPr lang="en-US" altLang="ja-JP" sz="4400" i="1" dirty="0">
              <a:solidFill>
                <a:srgbClr val="FFFF00"/>
              </a:solidFill>
              <a:effectLst>
                <a:glow rad="190500">
                  <a:srgbClr val="FF3399"/>
                </a:glo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213C107-774E-45BE-AA83-21446EE2986E}"/>
              </a:ext>
            </a:extLst>
          </p:cNvPr>
          <p:cNvSpPr txBox="1"/>
          <p:nvPr/>
        </p:nvSpPr>
        <p:spPr>
          <a:xfrm>
            <a:off x="197589" y="4219512"/>
            <a:ext cx="742425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i="1" dirty="0">
                <a:solidFill>
                  <a:schemeClr val="bg1"/>
                </a:solidFill>
                <a:effectLst>
                  <a:glow rad="190500">
                    <a:srgbClr val="FF3399"/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さらに下記</a:t>
            </a:r>
            <a:r>
              <a:rPr lang="en-US" altLang="ja-JP" sz="4400" i="1" dirty="0">
                <a:solidFill>
                  <a:schemeClr val="bg1"/>
                </a:solidFill>
                <a:effectLst>
                  <a:glow rad="190500">
                    <a:srgbClr val="FF3399"/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lang="ja-JP" altLang="en-US" sz="4400" i="1" dirty="0">
                <a:solidFill>
                  <a:schemeClr val="bg1"/>
                </a:solidFill>
                <a:effectLst>
                  <a:glow rad="190500">
                    <a:srgbClr val="FF3399"/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点をプレゼント</a:t>
            </a:r>
            <a:r>
              <a:rPr kumimoji="1" lang="ja-JP" altLang="en-US" sz="4400" i="1" dirty="0">
                <a:solidFill>
                  <a:schemeClr val="bg1"/>
                </a:solidFill>
                <a:effectLst>
                  <a:glow rad="190500">
                    <a:srgbClr val="FF3399"/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★</a:t>
            </a:r>
            <a:endParaRPr kumimoji="1" lang="en-US" altLang="ja-JP" sz="4400" i="1" dirty="0">
              <a:solidFill>
                <a:schemeClr val="bg1"/>
              </a:solidFill>
              <a:effectLst>
                <a:glow rad="190500">
                  <a:srgbClr val="FF3399"/>
                </a:glo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4400" i="1" dirty="0">
                <a:solidFill>
                  <a:schemeClr val="bg1"/>
                </a:solidFill>
                <a:effectLst>
                  <a:glow rad="190500">
                    <a:srgbClr val="FF3399"/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 </a:t>
            </a:r>
            <a:r>
              <a:rPr lang="ja-JP" altLang="en-US" sz="4400" i="1" dirty="0">
                <a:solidFill>
                  <a:srgbClr val="FFFF00"/>
                </a:solidFill>
                <a:effectLst>
                  <a:glow rad="190500">
                    <a:srgbClr val="FF3399"/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ショップ</a:t>
            </a:r>
            <a:r>
              <a:rPr kumimoji="1" lang="ja-JP" altLang="en-US" sz="4400" i="1" dirty="0">
                <a:solidFill>
                  <a:srgbClr val="FFFF00"/>
                </a:solidFill>
                <a:effectLst>
                  <a:glow rad="190500">
                    <a:srgbClr val="FF3399"/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商品券</a:t>
            </a:r>
            <a:r>
              <a:rPr lang="ja-JP" altLang="en-US" sz="4400" i="1" dirty="0">
                <a:solidFill>
                  <a:srgbClr val="FFFF00"/>
                </a:solidFill>
                <a:effectLst>
                  <a:glow rad="190500">
                    <a:srgbClr val="FF3399"/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￥</a:t>
            </a:r>
            <a:r>
              <a:rPr lang="en-US" altLang="ja-JP" sz="4400" i="1" dirty="0">
                <a:solidFill>
                  <a:srgbClr val="FFFF00"/>
                </a:solidFill>
                <a:effectLst>
                  <a:glow rad="190500">
                    <a:srgbClr val="FF3399"/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5,000</a:t>
            </a:r>
            <a:r>
              <a:rPr lang="ja-JP" altLang="en-US" sz="4400" i="1" dirty="0">
                <a:solidFill>
                  <a:srgbClr val="FFFF00"/>
                </a:solidFill>
                <a:effectLst>
                  <a:glow rad="190500">
                    <a:srgbClr val="FF3399"/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分</a:t>
            </a:r>
            <a:endParaRPr lang="en-US" altLang="ja-JP" sz="4400" i="1" dirty="0">
              <a:solidFill>
                <a:srgbClr val="FFFF00"/>
              </a:solidFill>
              <a:effectLst>
                <a:glow rad="190500">
                  <a:srgbClr val="FF3399"/>
                </a:glo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4400" i="1" dirty="0">
                <a:solidFill>
                  <a:schemeClr val="bg1"/>
                </a:solidFill>
                <a:effectLst>
                  <a:glow rad="190500">
                    <a:srgbClr val="FF3399"/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</a:t>
            </a:r>
            <a:r>
              <a:rPr lang="ja-JP" altLang="en-US" sz="4400" i="1" dirty="0">
                <a:solidFill>
                  <a:srgbClr val="FFFF00"/>
                </a:solidFill>
                <a:effectLst>
                  <a:glow rad="190500">
                    <a:srgbClr val="FF3399"/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ミューオリジナルバック</a:t>
            </a:r>
            <a:endParaRPr lang="en-US" altLang="ja-JP" sz="4400" i="1" dirty="0">
              <a:solidFill>
                <a:srgbClr val="FFFF00"/>
              </a:solidFill>
              <a:effectLst>
                <a:glow rad="190500">
                  <a:srgbClr val="FF3399"/>
                </a:glo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DC5C60BE-8872-4433-97A1-24809755BBC1}"/>
              </a:ext>
            </a:extLst>
          </p:cNvPr>
          <p:cNvGrpSpPr/>
          <p:nvPr/>
        </p:nvGrpSpPr>
        <p:grpSpPr>
          <a:xfrm>
            <a:off x="341631" y="7787939"/>
            <a:ext cx="3881618" cy="2642118"/>
            <a:chOff x="342629" y="6960292"/>
            <a:chExt cx="3881618" cy="1830203"/>
          </a:xfrm>
        </p:grpSpPr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556C2C43-8061-4CA8-BF1F-C642A4F7C5D3}"/>
                </a:ext>
              </a:extLst>
            </p:cNvPr>
            <p:cNvSpPr txBox="1"/>
            <p:nvPr/>
          </p:nvSpPr>
          <p:spPr>
            <a:xfrm>
              <a:off x="342629" y="6960292"/>
              <a:ext cx="1577501" cy="863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 dirty="0">
                  <a:solidFill>
                    <a:srgbClr val="0000FF"/>
                  </a:solidFill>
                </a:rPr>
                <a:t>Ｊ１クラス</a:t>
              </a:r>
              <a:endParaRPr kumimoji="1" lang="en-US" altLang="ja-JP" sz="2000" b="1" dirty="0">
                <a:solidFill>
                  <a:srgbClr val="0000FF"/>
                </a:solidFill>
              </a:endParaRPr>
            </a:p>
            <a:p>
              <a:r>
                <a:rPr lang="ja-JP" altLang="en-US" sz="1500" b="1" dirty="0">
                  <a:solidFill>
                    <a:srgbClr val="0000FF"/>
                  </a:solidFill>
                </a:rPr>
                <a:t>（未就学児）</a:t>
              </a:r>
              <a:endParaRPr lang="en-US" altLang="ja-JP" sz="1500" b="1" dirty="0">
                <a:solidFill>
                  <a:srgbClr val="0000FF"/>
                </a:solidFill>
              </a:endParaRPr>
            </a:p>
            <a:p>
              <a:r>
                <a:rPr lang="en-US" altLang="ja-JP" sz="2000" b="1" dirty="0"/>
                <a:t>6</a:t>
              </a:r>
              <a:r>
                <a:rPr kumimoji="1" lang="en-US" altLang="ja-JP" sz="2000" b="1" dirty="0"/>
                <a:t>0</a:t>
              </a:r>
              <a:r>
                <a:rPr kumimoji="1" lang="ja-JP" altLang="en-US" sz="2000" b="1" dirty="0"/>
                <a:t>分</a:t>
              </a:r>
              <a:endParaRPr kumimoji="1" lang="en-US" altLang="ja-JP" sz="2000" b="1" dirty="0"/>
            </a:p>
            <a:p>
              <a:r>
                <a:rPr lang="en-US" altLang="ja-JP" sz="2000" b="1" dirty="0"/>
                <a:t>6,050</a:t>
              </a:r>
              <a:r>
                <a:rPr lang="ja-JP" altLang="en-US" sz="2000" b="1" dirty="0"/>
                <a:t>円</a:t>
              </a:r>
              <a:r>
                <a:rPr lang="en-US" altLang="ja-JP" sz="2000" b="1" dirty="0"/>
                <a:t>/</a:t>
              </a:r>
              <a:r>
                <a:rPr lang="ja-JP" altLang="en-US" sz="2000" b="1" dirty="0"/>
                <a:t>月</a:t>
              </a:r>
              <a:endParaRPr kumimoji="1" lang="ja-JP" altLang="en-US" sz="2000" b="1" dirty="0"/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E28BE9C5-9A84-46FE-AA57-19975C18754C}"/>
                </a:ext>
              </a:extLst>
            </p:cNvPr>
            <p:cNvSpPr txBox="1"/>
            <p:nvPr/>
          </p:nvSpPr>
          <p:spPr>
            <a:xfrm>
              <a:off x="1866417" y="6960292"/>
              <a:ext cx="2357830" cy="863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 dirty="0">
                  <a:solidFill>
                    <a:srgbClr val="0000FF"/>
                  </a:solidFill>
                </a:rPr>
                <a:t>Ｊ</a:t>
              </a:r>
              <a:r>
                <a:rPr kumimoji="1" lang="en-US" altLang="ja-JP" sz="2000" b="1" dirty="0">
                  <a:solidFill>
                    <a:srgbClr val="0000FF"/>
                  </a:solidFill>
                </a:rPr>
                <a:t>2</a:t>
              </a:r>
              <a:r>
                <a:rPr kumimoji="1" lang="ja-JP" altLang="en-US" sz="2000" b="1" dirty="0">
                  <a:solidFill>
                    <a:srgbClr val="0000FF"/>
                  </a:solidFill>
                </a:rPr>
                <a:t>クラス以上</a:t>
              </a:r>
              <a:endParaRPr kumimoji="1" lang="en-US" altLang="ja-JP" sz="2000" b="1" dirty="0">
                <a:solidFill>
                  <a:srgbClr val="0000FF"/>
                </a:solidFill>
              </a:endParaRPr>
            </a:p>
            <a:p>
              <a:r>
                <a:rPr lang="ja-JP" altLang="en-US" sz="1500" b="1" dirty="0">
                  <a:solidFill>
                    <a:srgbClr val="0000FF"/>
                  </a:solidFill>
                </a:rPr>
                <a:t>（小学生～高校生）</a:t>
              </a:r>
              <a:endParaRPr lang="en-US" altLang="ja-JP" sz="1500" b="1" dirty="0">
                <a:solidFill>
                  <a:srgbClr val="0000FF"/>
                </a:solidFill>
              </a:endParaRPr>
            </a:p>
            <a:p>
              <a:r>
                <a:rPr kumimoji="1" lang="en-US" altLang="ja-JP" sz="2000" b="1" dirty="0"/>
                <a:t>60</a:t>
              </a:r>
              <a:r>
                <a:rPr kumimoji="1" lang="ja-JP" altLang="en-US" sz="2000" b="1" dirty="0"/>
                <a:t>分</a:t>
              </a:r>
              <a:endParaRPr kumimoji="1" lang="en-US" altLang="ja-JP" sz="2000" b="1" dirty="0"/>
            </a:p>
            <a:p>
              <a:r>
                <a:rPr lang="en-US" altLang="ja-JP" sz="2000" b="1" dirty="0"/>
                <a:t>7,920</a:t>
              </a:r>
              <a:r>
                <a:rPr lang="ja-JP" altLang="en-US" sz="2000" b="1" dirty="0"/>
                <a:t>円</a:t>
              </a:r>
              <a:r>
                <a:rPr lang="en-US" altLang="ja-JP" sz="2000" b="1" dirty="0"/>
                <a:t>/</a:t>
              </a:r>
              <a:r>
                <a:rPr lang="ja-JP" altLang="en-US" sz="2000" b="1" dirty="0"/>
                <a:t>月</a:t>
              </a:r>
              <a:endParaRPr kumimoji="1" lang="ja-JP" altLang="en-US" sz="2000" b="1" dirty="0"/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A0157D05-1904-4C4F-B98A-085DFEF8ABFE}"/>
                </a:ext>
              </a:extLst>
            </p:cNvPr>
            <p:cNvSpPr txBox="1"/>
            <p:nvPr/>
          </p:nvSpPr>
          <p:spPr>
            <a:xfrm>
              <a:off x="342629" y="7921546"/>
              <a:ext cx="2357830" cy="863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 dirty="0">
                  <a:solidFill>
                    <a:srgbClr val="0000FF"/>
                  </a:solidFill>
                </a:rPr>
                <a:t>一般</a:t>
              </a:r>
              <a:endParaRPr kumimoji="1" lang="en-US" altLang="ja-JP" sz="2000" b="1" dirty="0">
                <a:solidFill>
                  <a:srgbClr val="0000FF"/>
                </a:solidFill>
              </a:endParaRPr>
            </a:p>
            <a:p>
              <a:r>
                <a:rPr kumimoji="1" lang="ja-JP" altLang="en-US" sz="1500" b="1" dirty="0">
                  <a:solidFill>
                    <a:srgbClr val="0000FF"/>
                  </a:solidFill>
                </a:rPr>
                <a:t>はじめてクラス</a:t>
              </a:r>
              <a:endParaRPr kumimoji="1" lang="en-US" altLang="ja-JP" sz="1500" b="1" dirty="0">
                <a:solidFill>
                  <a:srgbClr val="0000FF"/>
                </a:solidFill>
              </a:endParaRPr>
            </a:p>
            <a:p>
              <a:r>
                <a:rPr lang="en-US" altLang="ja-JP" sz="2000" b="1" dirty="0"/>
                <a:t>80</a:t>
              </a:r>
              <a:r>
                <a:rPr lang="ja-JP" altLang="en-US" sz="2000" b="1" dirty="0"/>
                <a:t>分</a:t>
              </a:r>
              <a:endParaRPr kumimoji="1" lang="en-US" altLang="ja-JP" sz="2000" b="1" dirty="0"/>
            </a:p>
            <a:p>
              <a:r>
                <a:rPr lang="en-US" altLang="ja-JP" sz="2000" b="1" dirty="0"/>
                <a:t>7,920</a:t>
              </a:r>
              <a:r>
                <a:rPr lang="ja-JP" altLang="en-US" sz="2000" b="1" dirty="0"/>
                <a:t>円</a:t>
              </a:r>
              <a:r>
                <a:rPr lang="en-US" altLang="ja-JP" sz="2000" b="1" dirty="0"/>
                <a:t>/</a:t>
              </a:r>
              <a:r>
                <a:rPr lang="ja-JP" altLang="en-US" sz="2000" b="1" dirty="0"/>
                <a:t>月</a:t>
              </a:r>
              <a:endParaRPr kumimoji="1" lang="ja-JP" altLang="en-US" sz="2000" b="1" dirty="0"/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D7398254-4755-43BC-81E6-1DFC1CAB2E1F}"/>
                </a:ext>
              </a:extLst>
            </p:cNvPr>
            <p:cNvSpPr txBox="1"/>
            <p:nvPr/>
          </p:nvSpPr>
          <p:spPr>
            <a:xfrm>
              <a:off x="1862009" y="7927045"/>
              <a:ext cx="2357830" cy="863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 dirty="0">
                  <a:solidFill>
                    <a:srgbClr val="0000FF"/>
                  </a:solidFill>
                </a:rPr>
                <a:t>一般</a:t>
              </a:r>
              <a:endParaRPr kumimoji="1" lang="en-US" altLang="ja-JP" sz="2000" b="1" dirty="0">
                <a:solidFill>
                  <a:srgbClr val="0000FF"/>
                </a:solidFill>
              </a:endParaRPr>
            </a:p>
            <a:p>
              <a:r>
                <a:rPr kumimoji="1" lang="ja-JP" altLang="en-US" sz="1500" b="1" dirty="0">
                  <a:solidFill>
                    <a:srgbClr val="0000FF"/>
                  </a:solidFill>
                </a:rPr>
                <a:t>経験者クラス</a:t>
              </a:r>
              <a:endParaRPr kumimoji="1" lang="en-US" altLang="ja-JP" sz="1500" b="1" dirty="0">
                <a:solidFill>
                  <a:srgbClr val="0000FF"/>
                </a:solidFill>
              </a:endParaRPr>
            </a:p>
            <a:p>
              <a:r>
                <a:rPr lang="en-US" altLang="ja-JP" sz="2000" b="1" dirty="0"/>
                <a:t>80</a:t>
              </a:r>
              <a:r>
                <a:rPr lang="ja-JP" altLang="en-US" sz="2000" b="1" dirty="0"/>
                <a:t>分</a:t>
              </a:r>
              <a:endParaRPr kumimoji="1" lang="en-US" altLang="ja-JP" sz="2000" b="1" dirty="0"/>
            </a:p>
            <a:p>
              <a:r>
                <a:rPr lang="en-US" altLang="ja-JP" sz="2000" b="1" dirty="0"/>
                <a:t>11,550</a:t>
              </a:r>
              <a:r>
                <a:rPr lang="ja-JP" altLang="en-US" sz="2000" b="1" dirty="0"/>
                <a:t>円</a:t>
              </a:r>
              <a:r>
                <a:rPr lang="en-US" altLang="ja-JP" sz="2000" b="1" dirty="0"/>
                <a:t>/</a:t>
              </a:r>
              <a:r>
                <a:rPr lang="ja-JP" altLang="en-US" sz="2000" b="1" dirty="0"/>
                <a:t>月</a:t>
              </a:r>
              <a:endParaRPr kumimoji="1" lang="ja-JP" altLang="en-US" sz="2000" b="1" dirty="0"/>
            </a:p>
          </p:txBody>
        </p:sp>
      </p:grpSp>
      <p:pic>
        <p:nvPicPr>
          <p:cNvPr id="5" name="図 4">
            <a:extLst>
              <a:ext uri="{FF2B5EF4-FFF2-40B4-BE49-F238E27FC236}">
                <a16:creationId xmlns:a16="http://schemas.microsoft.com/office/drawing/2014/main" id="{8C27704F-748B-B79D-82DD-F32DBF8CD9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992605">
            <a:off x="11386976" y="7407224"/>
            <a:ext cx="1057569" cy="97045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CE376A7-23C9-B741-8F00-E302868FCD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845435">
            <a:off x="6791237" y="5059237"/>
            <a:ext cx="937208" cy="159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82340"/>
      </p:ext>
    </p:extLst>
  </p:cSld>
  <p:clrMapOvr>
    <a:masterClrMapping/>
  </p:clrMapOvr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CC00"/>
        </a:solidFill>
      </a:spPr>
      <a:bodyPr wrap="square" lIns="0" tIns="0" rIns="0" bIns="0" rtlCol="0" anchor="ctr">
        <a:spAutoFit/>
      </a:bodyPr>
      <a:lstStyle>
        <a:defPPr algn="ctr">
          <a:defRPr kumimoji="1" sz="3200" b="1" dirty="0" smtClean="0">
            <a:latin typeface="HGP創英角ｺﾞｼｯｸUB" panose="020B0900000000000000" pitchFamily="50" charset="-128"/>
            <a:ea typeface="HGP創英角ｺﾞｼｯｸUB" panose="020B0900000000000000" pitchFamily="50" charset="-128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191</Words>
  <Application>Microsoft Office PowerPoint</Application>
  <PresentationFormat>ユーザー設定</PresentationFormat>
  <Paragraphs>36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ＤＦＧ平成ゴシック体W9</vt:lpstr>
      <vt:lpstr>HGP創英角ﾎﾟｯﾌﾟ体</vt:lpstr>
      <vt:lpstr>HG創英角ｺﾞｼｯｸUB</vt:lpstr>
      <vt:lpstr>Arial</vt:lpstr>
      <vt:lpstr>Calibri</vt:lpstr>
      <vt:lpstr>Calibri Light</vt:lpstr>
      <vt:lpstr>1_ガイド入りテンプレートサンプル20130531三木さん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2016-12-21T03:14:00Z</dcterms:created>
  <dcterms:modified xsi:type="dcterms:W3CDTF">2023-10-21T08:44:58Z</dcterms:modified>
</cp:coreProperties>
</file>